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70" r:id="rId3"/>
    <p:sldId id="345" r:id="rId4"/>
    <p:sldId id="343" r:id="rId5"/>
    <p:sldId id="344" r:id="rId6"/>
    <p:sldId id="1225" r:id="rId7"/>
    <p:sldId id="346" r:id="rId8"/>
    <p:sldId id="1224" r:id="rId9"/>
    <p:sldId id="1272" r:id="rId10"/>
    <p:sldId id="347" r:id="rId11"/>
    <p:sldId id="1273" r:id="rId12"/>
    <p:sldId id="1274" r:id="rId13"/>
    <p:sldId id="365" r:id="rId14"/>
    <p:sldId id="348" r:id="rId15"/>
    <p:sldId id="367" r:id="rId16"/>
    <p:sldId id="368" r:id="rId17"/>
    <p:sldId id="388" r:id="rId18"/>
    <p:sldId id="395" r:id="rId19"/>
    <p:sldId id="351" r:id="rId20"/>
    <p:sldId id="353" r:id="rId21"/>
    <p:sldId id="376" r:id="rId22"/>
    <p:sldId id="370" r:id="rId23"/>
    <p:sldId id="371" r:id="rId24"/>
    <p:sldId id="372" r:id="rId25"/>
    <p:sldId id="373" r:id="rId26"/>
    <p:sldId id="349" r:id="rId27"/>
    <p:sldId id="350" r:id="rId28"/>
    <p:sldId id="352" r:id="rId29"/>
    <p:sldId id="375" r:id="rId30"/>
    <p:sldId id="377" r:id="rId31"/>
    <p:sldId id="1275" r:id="rId32"/>
    <p:sldId id="402" r:id="rId33"/>
    <p:sldId id="426" r:id="rId34"/>
    <p:sldId id="430" r:id="rId35"/>
    <p:sldId id="427" r:id="rId36"/>
    <p:sldId id="417" r:id="rId37"/>
    <p:sldId id="411" r:id="rId38"/>
    <p:sldId id="42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39" r:id="rId48"/>
    <p:sldId id="441" r:id="rId49"/>
    <p:sldId id="429" r:id="rId50"/>
    <p:sldId id="423" r:id="rId51"/>
    <p:sldId id="437" r:id="rId52"/>
    <p:sldId id="440" r:id="rId53"/>
    <p:sldId id="446" r:id="rId54"/>
    <p:sldId id="1277" r:id="rId55"/>
    <p:sldId id="1278" r:id="rId56"/>
    <p:sldId id="448" r:id="rId57"/>
    <p:sldId id="449" r:id="rId58"/>
    <p:sldId id="450" r:id="rId59"/>
    <p:sldId id="447" r:id="rId60"/>
    <p:sldId id="1281" r:id="rId61"/>
    <p:sldId id="1282" r:id="rId62"/>
    <p:sldId id="1288" r:id="rId63"/>
    <p:sldId id="1279" r:id="rId64"/>
    <p:sldId id="1284" r:id="rId65"/>
    <p:sldId id="1286" r:id="rId66"/>
    <p:sldId id="1287" r:id="rId67"/>
    <p:sldId id="1293" r:id="rId68"/>
    <p:sldId id="1289" r:id="rId69"/>
    <p:sldId id="1292" r:id="rId70"/>
    <p:sldId id="1290" r:id="rId71"/>
    <p:sldId id="1291" r:id="rId72"/>
  </p:sldIdLst>
  <p:sldSz cx="10077450" cy="7562850"/>
  <p:notesSz cx="7772400" cy="10058400"/>
  <p:defaultTextStyle>
    <a:defPPr>
      <a:defRPr lang="en-US"/>
    </a:defPPr>
    <a:lvl1pPr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309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962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615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269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3395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0073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6752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3432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0917"/>
  </p:normalViewPr>
  <p:slideViewPr>
    <p:cSldViewPr>
      <p:cViewPr varScale="1">
        <p:scale>
          <a:sx n="171" d="100"/>
          <a:sy n="171" d="100"/>
        </p:scale>
        <p:origin x="1816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103" indent="-285425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1695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8376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5055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3395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73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752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432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678" indent="0" algn="ctr">
              <a:buNone/>
              <a:defRPr/>
            </a:lvl2pPr>
            <a:lvl3pPr marL="913357" indent="0" algn="ctr">
              <a:buNone/>
              <a:defRPr/>
            </a:lvl3pPr>
            <a:lvl4pPr marL="1370035" indent="0" algn="ctr">
              <a:buNone/>
              <a:defRPr/>
            </a:lvl4pPr>
            <a:lvl5pPr marL="1826715" indent="0" algn="ctr">
              <a:buNone/>
              <a:defRPr/>
            </a:lvl5pPr>
            <a:lvl6pPr marL="2283395" indent="0" algn="ctr">
              <a:buNone/>
              <a:defRPr/>
            </a:lvl6pPr>
            <a:lvl7pPr marL="2740073" indent="0" algn="ctr">
              <a:buNone/>
              <a:defRPr/>
            </a:lvl7pPr>
            <a:lvl8pPr marL="3196752" indent="0" algn="ctr">
              <a:buNone/>
              <a:defRPr/>
            </a:lvl8pPr>
            <a:lvl9pPr marL="36534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0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78" indent="0">
              <a:buNone/>
              <a:defRPr sz="1800"/>
            </a:lvl2pPr>
            <a:lvl3pPr marL="913357" indent="0">
              <a:buNone/>
              <a:defRPr sz="1700"/>
            </a:lvl3pPr>
            <a:lvl4pPr marL="1370035" indent="0">
              <a:buNone/>
              <a:defRPr sz="1400"/>
            </a:lvl4pPr>
            <a:lvl5pPr marL="1826715" indent="0">
              <a:buNone/>
              <a:defRPr sz="1400"/>
            </a:lvl5pPr>
            <a:lvl6pPr marL="2283395" indent="0">
              <a:buNone/>
              <a:defRPr sz="1400"/>
            </a:lvl6pPr>
            <a:lvl7pPr marL="2740073" indent="0">
              <a:buNone/>
              <a:defRPr sz="1400"/>
            </a:lvl7pPr>
            <a:lvl8pPr marL="3196752" indent="0">
              <a:buNone/>
              <a:defRPr sz="1400"/>
            </a:lvl8pPr>
            <a:lvl9pPr marL="365343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4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4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78" indent="0">
              <a:buNone/>
              <a:defRPr sz="2000" b="1"/>
            </a:lvl2pPr>
            <a:lvl3pPr marL="913357" indent="0">
              <a:buNone/>
              <a:defRPr sz="1800" b="1"/>
            </a:lvl3pPr>
            <a:lvl4pPr marL="1370035" indent="0">
              <a:buNone/>
              <a:defRPr sz="1700" b="1"/>
            </a:lvl4pPr>
            <a:lvl5pPr marL="1826715" indent="0">
              <a:buNone/>
              <a:defRPr sz="1700" b="1"/>
            </a:lvl5pPr>
            <a:lvl6pPr marL="2283395" indent="0">
              <a:buNone/>
              <a:defRPr sz="1700" b="1"/>
            </a:lvl6pPr>
            <a:lvl7pPr marL="2740073" indent="0">
              <a:buNone/>
              <a:defRPr sz="1700" b="1"/>
            </a:lvl7pPr>
            <a:lvl8pPr marL="3196752" indent="0">
              <a:buNone/>
              <a:defRPr sz="1700" b="1"/>
            </a:lvl8pPr>
            <a:lvl9pPr marL="365343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5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0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78" indent="0">
              <a:buNone/>
              <a:defRPr sz="2000" b="1"/>
            </a:lvl2pPr>
            <a:lvl3pPr marL="913357" indent="0">
              <a:buNone/>
              <a:defRPr sz="1800" b="1"/>
            </a:lvl3pPr>
            <a:lvl4pPr marL="1370035" indent="0">
              <a:buNone/>
              <a:defRPr sz="1700" b="1"/>
            </a:lvl4pPr>
            <a:lvl5pPr marL="1826715" indent="0">
              <a:buNone/>
              <a:defRPr sz="1700" b="1"/>
            </a:lvl5pPr>
            <a:lvl6pPr marL="2283395" indent="0">
              <a:buNone/>
              <a:defRPr sz="1700" b="1"/>
            </a:lvl6pPr>
            <a:lvl7pPr marL="2740073" indent="0">
              <a:buNone/>
              <a:defRPr sz="1700" b="1"/>
            </a:lvl7pPr>
            <a:lvl8pPr marL="3196752" indent="0">
              <a:buNone/>
              <a:defRPr sz="1700" b="1"/>
            </a:lvl8pPr>
            <a:lvl9pPr marL="365343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0" y="2398725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0" y="301637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0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678" indent="0">
              <a:buNone/>
              <a:defRPr sz="1200"/>
            </a:lvl2pPr>
            <a:lvl3pPr marL="913357" indent="0">
              <a:buNone/>
              <a:defRPr sz="1000"/>
            </a:lvl3pPr>
            <a:lvl4pPr marL="1370035" indent="0">
              <a:buNone/>
              <a:defRPr sz="900"/>
            </a:lvl4pPr>
            <a:lvl5pPr marL="1826715" indent="0">
              <a:buNone/>
              <a:defRPr sz="900"/>
            </a:lvl5pPr>
            <a:lvl6pPr marL="2283395" indent="0">
              <a:buNone/>
              <a:defRPr sz="900"/>
            </a:lvl6pPr>
            <a:lvl7pPr marL="2740073" indent="0">
              <a:buNone/>
              <a:defRPr sz="900"/>
            </a:lvl7pPr>
            <a:lvl8pPr marL="3196752" indent="0">
              <a:buNone/>
              <a:defRPr sz="900"/>
            </a:lvl8pPr>
            <a:lvl9pPr marL="36534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61" y="5294325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61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78" indent="0">
              <a:buNone/>
              <a:defRPr sz="2800"/>
            </a:lvl2pPr>
            <a:lvl3pPr marL="913357" indent="0">
              <a:buNone/>
              <a:defRPr sz="2400"/>
            </a:lvl3pPr>
            <a:lvl4pPr marL="1370035" indent="0">
              <a:buNone/>
              <a:defRPr sz="2000"/>
            </a:lvl4pPr>
            <a:lvl5pPr marL="1826715" indent="0">
              <a:buNone/>
              <a:defRPr sz="2000"/>
            </a:lvl5pPr>
            <a:lvl6pPr marL="2283395" indent="0">
              <a:buNone/>
              <a:defRPr sz="2000"/>
            </a:lvl6pPr>
            <a:lvl7pPr marL="2740073" indent="0">
              <a:buNone/>
              <a:defRPr sz="2000"/>
            </a:lvl7pPr>
            <a:lvl8pPr marL="3196752" indent="0">
              <a:buNone/>
              <a:defRPr sz="2000"/>
            </a:lvl8pPr>
            <a:lvl9pPr marL="365343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61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678" indent="0">
              <a:buNone/>
              <a:defRPr sz="1200"/>
            </a:lvl2pPr>
            <a:lvl3pPr marL="913357" indent="0">
              <a:buNone/>
              <a:defRPr sz="1000"/>
            </a:lvl3pPr>
            <a:lvl4pPr marL="1370035" indent="0">
              <a:buNone/>
              <a:defRPr sz="900"/>
            </a:lvl4pPr>
            <a:lvl5pPr marL="1826715" indent="0">
              <a:buNone/>
              <a:defRPr sz="900"/>
            </a:lvl5pPr>
            <a:lvl6pPr marL="2283395" indent="0">
              <a:buNone/>
              <a:defRPr sz="900"/>
            </a:lvl6pPr>
            <a:lvl7pPr marL="2740073" indent="0">
              <a:buNone/>
              <a:defRPr sz="900"/>
            </a:lvl7pPr>
            <a:lvl8pPr marL="3196752" indent="0">
              <a:buNone/>
              <a:defRPr sz="900"/>
            </a:lvl8pPr>
            <a:lvl9pPr marL="36534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1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1" y="1770074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1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076" algn="l"/>
                <a:tab pos="1446146" algn="l"/>
                <a:tab pos="216922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076" algn="l"/>
                <a:tab pos="1446146" algn="l"/>
                <a:tab pos="2169223" algn="l"/>
                <a:tab pos="28923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5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076" algn="l"/>
                <a:tab pos="1446146" algn="l"/>
                <a:tab pos="216922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30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962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615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26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4948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162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8305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498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309" indent="-323481" algn="l" defTabSz="45667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615" indent="-287010" algn="l" defTabSz="45667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3921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5232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6539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3219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9896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6574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3254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8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57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3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1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9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73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752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432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3575492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Learning, Motivation &amp; Emotion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Ca</a:t>
            </a:r>
            <a:r>
              <a:rPr lang="en-US" baseline="30000" dirty="0"/>
              <a:t>2+</a:t>
            </a:r>
            <a:r>
              <a:rPr lang="en-US" dirty="0"/>
              <a:t> Curve = Error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28" y="1864126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089014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Prediction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8896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14FA-2C1E-1349-A496-53699C56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Bidirectional Connections Propagate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AE97-A898-1644-823E-2B6CEC17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51" y="5153025"/>
            <a:ext cx="9067799" cy="1606562"/>
          </a:xfrm>
        </p:spPr>
        <p:txBody>
          <a:bodyPr/>
          <a:lstStyle/>
          <a:p>
            <a:pPr marL="107828" indent="0">
              <a:buNone/>
            </a:pPr>
            <a:r>
              <a:rPr lang="en-US" dirty="0"/>
              <a:t>Math!  It works!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097C5F-AD1D-DC4C-86FE-48350A6C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25" y="1647825"/>
            <a:ext cx="9390532" cy="304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991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569-1F5F-6645-B63B-0B4A6575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Neocortical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D921-19C6-D346-84A8-A565883F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Error Backpropagation works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Bidirectional connections communicate error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Dynamic Ca</a:t>
            </a:r>
            <a:r>
              <a:rPr lang="en-US" baseline="30000" dirty="0"/>
              <a:t>2+</a:t>
            </a:r>
            <a:r>
              <a:rPr lang="en-US" dirty="0"/>
              <a:t> curve: synapses learn from error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Predictive learning: constant source of error</a:t>
            </a:r>
          </a:p>
          <a:p>
            <a:pPr marL="107828" indent="0">
              <a:buNone/>
            </a:pPr>
            <a:r>
              <a:rPr lang="en-US" dirty="0"/>
              <a:t>(and Thalamus has circuits that could do it!)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C656C2-6AFC-8242-8472-1F3AD9F994DE}"/>
              </a:ext>
            </a:extLst>
          </p:cNvPr>
          <p:cNvGrpSpPr/>
          <p:nvPr/>
        </p:nvGrpSpPr>
        <p:grpSpPr>
          <a:xfrm>
            <a:off x="6213800" y="1563688"/>
            <a:ext cx="3357250" cy="1262063"/>
            <a:chOff x="466725" y="2803525"/>
            <a:chExt cx="9256716" cy="3479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8BD504-3C31-C946-8FE5-0EC173C9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6108C5-9C84-FD4C-97F9-43EBB3612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696419C-676A-9640-B307-9257C17A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423" y="3504528"/>
            <a:ext cx="2582396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7A6D0D5-1CE3-BE4F-8809-8A3105270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38925" y="4772025"/>
            <a:ext cx="1944343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14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02073"/>
              </p:ext>
            </p:extLst>
          </p:nvPr>
        </p:nvGraphicFramePr>
        <p:xfrm>
          <a:off x="847727" y="1876425"/>
          <a:ext cx="8382000" cy="346210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Self</a:t>
                      </a:r>
                      <a:r>
                        <a:rPr lang="en-US" sz="2400" baseline="0" dirty="0"/>
                        <a:t> Org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Primitive</a:t>
                      </a:r>
                    </a:p>
                    <a:p>
                      <a:r>
                        <a:rPr lang="en-US" sz="24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Advanced</a:t>
                      </a:r>
                    </a:p>
                    <a:p>
                      <a:r>
                        <a:rPr lang="en-US" sz="24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Neocortex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3769" y="5566344"/>
            <a:ext cx="8398509" cy="62528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</p:spTree>
    <p:extLst>
      <p:ext uri="{BB962C8B-B14F-4D97-AF65-F5344CB8AC3E}">
        <p14:creationId xmlns:p14="http://schemas.microsoft.com/office/powerpoint/2010/main" val="361981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happens where it’s used</a:t>
            </a:r>
            <a:br>
              <a:rPr lang="en-US" dirty="0"/>
            </a:br>
            <a:r>
              <a:rPr lang="en-US" sz="4000" dirty="0"/>
              <a:t>(memory =&gt; processing)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1" y="2028825"/>
            <a:ext cx="9067799" cy="4730758"/>
          </a:xfrm>
        </p:spPr>
        <p:txBody>
          <a:bodyPr/>
          <a:lstStyle/>
          <a:p>
            <a:pPr marL="107827" indent="0">
              <a:buNone/>
            </a:pPr>
            <a:r>
              <a:rPr lang="en-US" b="1" dirty="0"/>
              <a:t>Basal ganglia: </a:t>
            </a:r>
            <a:r>
              <a:rPr lang="en-US" dirty="0"/>
              <a:t>learning what actions (not) to use</a:t>
            </a:r>
          </a:p>
          <a:p>
            <a:pPr marL="107827" indent="0">
              <a:buNone/>
            </a:pPr>
            <a:r>
              <a:rPr lang="en-US" dirty="0"/>
              <a:t>	- based on reward / punishment (operant)</a:t>
            </a:r>
          </a:p>
          <a:p>
            <a:pPr marL="107827" indent="0">
              <a:buNone/>
            </a:pPr>
            <a:r>
              <a:rPr lang="en-US" b="1" dirty="0"/>
              <a:t>Cerebellum:</a:t>
            </a:r>
            <a:r>
              <a:rPr lang="en-US" dirty="0"/>
              <a:t> learning to perfect actions</a:t>
            </a:r>
          </a:p>
          <a:p>
            <a:pPr marL="107827" indent="0">
              <a:buNone/>
            </a:pPr>
            <a:r>
              <a:rPr lang="en-US" dirty="0"/>
              <a:t>	- based on error signals (e.g., feeling awkward)</a:t>
            </a:r>
          </a:p>
          <a:p>
            <a:pPr marL="107827" indent="0">
              <a:buNone/>
            </a:pPr>
            <a:r>
              <a:rPr lang="en-US" b="1" dirty="0" err="1"/>
              <a:t>Neocortex</a:t>
            </a:r>
            <a:r>
              <a:rPr lang="en-US" b="1" dirty="0"/>
              <a:t>:</a:t>
            </a:r>
            <a:r>
              <a:rPr lang="en-US" dirty="0"/>
              <a:t> learning how to see, hear, speak, reach, act, socialize… </a:t>
            </a:r>
            <a:r>
              <a:rPr lang="en-US" i="1" dirty="0"/>
              <a:t>everything</a:t>
            </a:r>
            <a:r>
              <a:rPr lang="en-US" dirty="0"/>
              <a:t>!</a:t>
            </a:r>
          </a:p>
          <a:p>
            <a:pPr marL="107827" indent="0">
              <a:buNone/>
            </a:pPr>
            <a:r>
              <a:rPr lang="en-US" b="1" dirty="0"/>
              <a:t>Hippocampus:</a:t>
            </a:r>
            <a:r>
              <a:rPr lang="en-US" dirty="0"/>
              <a:t> learning snapshots of </a:t>
            </a:r>
            <a:r>
              <a:rPr lang="en-US" i="1" dirty="0"/>
              <a:t>everything (explicit, declarative learning in Hippo, Cortex)</a:t>
            </a:r>
            <a:endParaRPr lang="en-US" dirty="0"/>
          </a:p>
          <a:p>
            <a:pPr marL="10782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889000"/>
          </a:xfrm>
        </p:spPr>
        <p:txBody>
          <a:bodyPr/>
          <a:lstStyle/>
          <a:p>
            <a:r>
              <a:rPr lang="en-US" dirty="0"/>
              <a:t>Classical Conditioning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" r="-290"/>
          <a:stretch/>
        </p:blipFill>
        <p:spPr>
          <a:xfrm>
            <a:off x="1076325" y="1419225"/>
            <a:ext cx="7917449" cy="4989513"/>
          </a:xfrm>
        </p:spPr>
      </p:pic>
      <p:sp>
        <p:nvSpPr>
          <p:cNvPr id="5" name="TextBox 4"/>
          <p:cNvSpPr txBox="1"/>
          <p:nvPr/>
        </p:nvSpPr>
        <p:spPr>
          <a:xfrm>
            <a:off x="2429470" y="3278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4270" y="5564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9270" y="3278176"/>
            <a:ext cx="762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25" y="6600825"/>
            <a:ext cx="8001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 associated with US, thinking of US drives CR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1525" y="5534025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245204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“Real World”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The Office: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https://vimeo.com/35754924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5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Drives Conditioning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725" y="1846601"/>
            <a:ext cx="9057766" cy="508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7B961-6168-8A4A-83C8-7CC3BFD18D69}"/>
              </a:ext>
            </a:extLst>
          </p:cNvPr>
          <p:cNvSpPr txBox="1"/>
          <p:nvPr/>
        </p:nvSpPr>
        <p:spPr>
          <a:xfrm>
            <a:off x="6638925" y="1777254"/>
            <a:ext cx="2395207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Neuromodulator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03FE9-163F-D948-9535-F4EB80888869}"/>
              </a:ext>
            </a:extLst>
          </p:cNvPr>
          <p:cNvCxnSpPr/>
          <p:nvPr/>
        </p:nvCxnSpPr>
        <p:spPr bwMode="auto">
          <a:xfrm flipV="1">
            <a:off x="6715125" y="2181225"/>
            <a:ext cx="1905000" cy="5334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E01FF5-3E7B-3B48-8606-3E804EFD2030}"/>
              </a:ext>
            </a:extLst>
          </p:cNvPr>
          <p:cNvCxnSpPr/>
          <p:nvPr/>
        </p:nvCxnSpPr>
        <p:spPr bwMode="auto">
          <a:xfrm>
            <a:off x="6943725" y="2105025"/>
            <a:ext cx="1676400" cy="7620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6459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1625"/>
            <a:ext cx="9067799" cy="874818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87851" y="1347272"/>
            <a:ext cx="3779044" cy="59384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14925" y="1419225"/>
            <a:ext cx="4191000" cy="252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 = Tone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R = Juice drop</a:t>
            </a:r>
          </a:p>
          <a:p>
            <a:endParaRPr lang="en-US" sz="2800" dirty="0"/>
          </a:p>
          <a:p>
            <a:r>
              <a:rPr lang="en-US" sz="2800" dirty="0"/>
              <a:t>Classical conditioning happens in </a:t>
            </a:r>
            <a:r>
              <a:rPr lang="en-US" sz="2800" b="1" dirty="0"/>
              <a:t>dopamine</a:t>
            </a:r>
          </a:p>
        </p:txBody>
      </p:sp>
    </p:spTree>
    <p:extLst>
      <p:ext uri="{BB962C8B-B14F-4D97-AF65-F5344CB8AC3E}">
        <p14:creationId xmlns:p14="http://schemas.microsoft.com/office/powerpoint/2010/main" val="78662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&lt;- Motivation &lt;- 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is the most important feature of the human brain: we learn almost </a:t>
            </a:r>
            <a:r>
              <a:rPr lang="en-US" i="1" dirty="0"/>
              <a:t>everything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Happens in </a:t>
            </a:r>
            <a:r>
              <a:rPr lang="en-US" b="1" dirty="0"/>
              <a:t>synapses</a:t>
            </a:r>
            <a:r>
              <a:rPr lang="en-US" dirty="0"/>
              <a:t> everywhere</a:t>
            </a:r>
          </a:p>
          <a:p>
            <a:pPr lvl="1"/>
            <a:r>
              <a:rPr lang="en-US" dirty="0"/>
              <a:t>Powers current deep AI models</a:t>
            </a:r>
          </a:p>
          <a:p>
            <a:r>
              <a:rPr lang="en-US" dirty="0"/>
              <a:t>Motivation drives what we learn</a:t>
            </a:r>
          </a:p>
          <a:p>
            <a:pPr lvl="1"/>
            <a:r>
              <a:rPr lang="en-US" dirty="0"/>
              <a:t>Intrinsic motivation most powerful: goals!</a:t>
            </a:r>
          </a:p>
          <a:p>
            <a:r>
              <a:rPr lang="en-US" dirty="0"/>
              <a:t>Emotion drives Motivation, Learning</a:t>
            </a:r>
          </a:p>
          <a:p>
            <a:pPr lvl="1"/>
            <a:r>
              <a:rPr lang="en-US" dirty="0"/>
              <a:t>Dopamine drives learning in basal ganglia</a:t>
            </a:r>
          </a:p>
          <a:p>
            <a:pPr lvl="1"/>
            <a:r>
              <a:rPr lang="en-US" dirty="0"/>
              <a:t>Classical / Instrumental conditioning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Dopamine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Dopamine = Outcome – Expectation</a:t>
            </a:r>
          </a:p>
          <a:p>
            <a:endParaRPr lang="en-US" dirty="0"/>
          </a:p>
          <a:p>
            <a:r>
              <a:rPr lang="en-US" dirty="0"/>
              <a:t>Should you just always have low expectations, so even low outcomes seem good??</a:t>
            </a:r>
          </a:p>
          <a:p>
            <a:endParaRPr lang="en-US" dirty="0"/>
          </a:p>
          <a:p>
            <a:r>
              <a:rPr lang="en-US" dirty="0"/>
              <a:t>I try hard to avoid hearing </a:t>
            </a:r>
            <a:r>
              <a:rPr lang="en-US" i="1" dirty="0"/>
              <a:t>anything</a:t>
            </a:r>
            <a:r>
              <a:rPr lang="en-US" dirty="0"/>
              <a:t> about movies</a:t>
            </a:r>
          </a:p>
        </p:txBody>
      </p:sp>
    </p:spTree>
    <p:extLst>
      <p:ext uri="{BB962C8B-B14F-4D97-AF65-F5344CB8AC3E}">
        <p14:creationId xmlns:p14="http://schemas.microsoft.com/office/powerpoint/2010/main" val="227625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Reinforcement!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Keeping your dopamine in the zone..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Dopamine learns</a:t>
            </a:r>
          </a:p>
          <a:p>
            <a:pPr marL="107828" indent="0">
              <a:buNone/>
            </a:pPr>
            <a:r>
              <a:rPr lang="en-US" dirty="0"/>
              <a:t>to expect anything</a:t>
            </a:r>
          </a:p>
          <a:p>
            <a:pPr marL="107828" indent="0">
              <a:buNone/>
            </a:pPr>
            <a:r>
              <a:rPr lang="en-US" dirty="0"/>
              <a:t>reliable and “cancels”</a:t>
            </a:r>
          </a:p>
          <a:p>
            <a:pPr marL="107828" indent="0">
              <a:buNone/>
            </a:pPr>
            <a:r>
              <a:rPr lang="en-US" dirty="0"/>
              <a:t>it out</a:t>
            </a:r>
          </a:p>
          <a:p>
            <a:pPr marL="107828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2790825"/>
            <a:ext cx="454212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&amp; Extinction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Acquisition</a:t>
            </a:r>
            <a:r>
              <a:rPr lang="en-US" dirty="0"/>
              <a:t>: initial learning of CS -&gt; US </a:t>
            </a:r>
            <a:r>
              <a:rPr lang="en-US" dirty="0" err="1"/>
              <a:t>Assoc</a:t>
            </a:r>
            <a:endParaRPr lang="en-US" dirty="0"/>
          </a:p>
          <a:p>
            <a:pPr lvl="1"/>
            <a:r>
              <a:rPr lang="en-US" b="1" dirty="0"/>
              <a:t>Second order</a:t>
            </a:r>
            <a:r>
              <a:rPr lang="en-US" dirty="0"/>
              <a:t>: CS1 -&gt; CS2 -&gt; US</a:t>
            </a:r>
          </a:p>
          <a:p>
            <a:pPr marL="107828" indent="0">
              <a:buNone/>
            </a:pPr>
            <a:endParaRPr lang="en-US" b="1" dirty="0"/>
          </a:p>
          <a:p>
            <a:pPr marL="107828" indent="0">
              <a:buNone/>
            </a:pPr>
            <a:r>
              <a:rPr lang="en-US" b="1" dirty="0"/>
              <a:t>Extinction</a:t>
            </a:r>
            <a:r>
              <a:rPr lang="en-US" dirty="0"/>
              <a:t>: learning that CS !-&gt; US anymore</a:t>
            </a:r>
          </a:p>
          <a:p>
            <a:pPr lvl="1"/>
            <a:r>
              <a:rPr lang="en-US" dirty="0"/>
              <a:t>This is NEW learning, not UN-learning!</a:t>
            </a:r>
          </a:p>
          <a:p>
            <a:pPr lvl="1"/>
            <a:r>
              <a:rPr lang="en-US" b="1" dirty="0"/>
              <a:t>Context-specific exceptions</a:t>
            </a:r>
            <a:r>
              <a:rPr lang="en-US" dirty="0"/>
              <a:t> to prior learning</a:t>
            </a:r>
          </a:p>
          <a:p>
            <a:pPr lvl="1"/>
            <a:r>
              <a:rPr lang="en-US" b="1" dirty="0"/>
              <a:t>Spontaneous recovery </a:t>
            </a:r>
            <a:r>
              <a:rPr lang="en-US" dirty="0"/>
              <a:t>of extinguished learning</a:t>
            </a:r>
          </a:p>
          <a:p>
            <a:pPr lvl="1"/>
            <a:r>
              <a:rPr lang="en-US" b="1" dirty="0"/>
              <a:t>Renewal:</a:t>
            </a:r>
            <a:r>
              <a:rPr lang="en-US" dirty="0"/>
              <a:t> Learn in A, extinguish in B, A -&gt; renewed</a:t>
            </a:r>
          </a:p>
          <a:p>
            <a:pPr lvl="1"/>
            <a:r>
              <a:rPr lang="en-US" b="1" dirty="0"/>
              <a:t>Reinstatement</a:t>
            </a:r>
            <a:r>
              <a:rPr lang="en-US" dirty="0"/>
              <a:t>: expose to US, CS -&gt; US </a:t>
            </a:r>
            <a:r>
              <a:rPr lang="en-US" dirty="0" err="1"/>
              <a:t>reinst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72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965200"/>
          </a:xfrm>
        </p:spPr>
        <p:txBody>
          <a:bodyPr/>
          <a:lstStyle/>
          <a:p>
            <a:r>
              <a:rPr lang="en-US" dirty="0"/>
              <a:t>Biology of Classical Conditioning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6" y="1800225"/>
            <a:ext cx="7082107" cy="4985100"/>
          </a:xfrm>
        </p:spPr>
      </p:pic>
    </p:spTree>
    <p:extLst>
      <p:ext uri="{BB962C8B-B14F-4D97-AF65-F5344CB8AC3E}">
        <p14:creationId xmlns:p14="http://schemas.microsoft.com/office/powerpoint/2010/main" val="185568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Classical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Biological Preparedness</a:t>
            </a:r>
            <a:r>
              <a:rPr lang="en-US" dirty="0"/>
              <a:t>: built-in pathways for CS’s and US’s</a:t>
            </a:r>
          </a:p>
          <a:p>
            <a:pPr lvl="1"/>
            <a:r>
              <a:rPr lang="en-US" dirty="0"/>
              <a:t>Food can cause nausea, lights / tones shock, but not the other way around!</a:t>
            </a:r>
          </a:p>
          <a:p>
            <a:pPr marL="1078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Operant / Instrumental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Thorndike’s </a:t>
            </a:r>
            <a:r>
              <a:rPr lang="en-US" b="1" dirty="0"/>
              <a:t>Law of Effect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Actions -&gt; Good stuff are “stamped in”</a:t>
            </a:r>
          </a:p>
          <a:p>
            <a:pPr lvl="1"/>
            <a:r>
              <a:rPr lang="en-US" dirty="0"/>
              <a:t>Actions -&gt; Bad stuff are “stamped out”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Dopamine = Good (bursts) vs. Bad (dips/pauses) drives learning in Basal Ganglia in accord with Law of Effect!</a:t>
            </a:r>
          </a:p>
        </p:txBody>
      </p:sp>
    </p:spTree>
    <p:extLst>
      <p:ext uri="{BB962C8B-B14F-4D97-AF65-F5344CB8AC3E}">
        <p14:creationId xmlns:p14="http://schemas.microsoft.com/office/powerpoint/2010/main" val="82599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2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Operant Learning</a:t>
            </a:r>
            <a:br>
              <a:rPr lang="en-US" dirty="0"/>
            </a:br>
            <a:r>
              <a:rPr lang="en-US" sz="20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2" y="1680633"/>
            <a:ext cx="9067799" cy="36836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525" y="5534025"/>
            <a:ext cx="9296400" cy="1610171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600" dirty="0"/>
              <a:t>Dopamine burst = do more of what you just did (Law of Effect)</a:t>
            </a:r>
          </a:p>
          <a:p>
            <a:r>
              <a:rPr lang="en-US" sz="2600" dirty="0"/>
              <a:t>Dopamine dip = do less of what you just did (bad outcome!)</a:t>
            </a:r>
          </a:p>
          <a:p>
            <a:endParaRPr lang="en-US" sz="2600" dirty="0"/>
          </a:p>
          <a:p>
            <a:r>
              <a:rPr lang="en-US" sz="2600" dirty="0"/>
              <a:t>-&gt; Classical conditioning drives operant conditioning!!</a:t>
            </a:r>
          </a:p>
        </p:txBody>
      </p:sp>
    </p:spTree>
    <p:extLst>
      <p:ext uri="{BB962C8B-B14F-4D97-AF65-F5344CB8AC3E}">
        <p14:creationId xmlns:p14="http://schemas.microsoft.com/office/powerpoint/2010/main" val="81084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Operant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Secondary </a:t>
            </a:r>
            <a:r>
              <a:rPr lang="en-US" b="1" dirty="0" err="1"/>
              <a:t>Reinforcer</a:t>
            </a:r>
            <a:r>
              <a:rPr lang="en-US" b="1" dirty="0"/>
              <a:t> </a:t>
            </a:r>
            <a:r>
              <a:rPr lang="en-US" dirty="0"/>
              <a:t>(e.g., $$): something </a:t>
            </a:r>
            <a:r>
              <a:rPr lang="en-US" i="1" dirty="0"/>
              <a:t>associated</a:t>
            </a:r>
            <a:r>
              <a:rPr lang="en-US" dirty="0"/>
              <a:t> with actual </a:t>
            </a:r>
            <a:r>
              <a:rPr lang="en-US" b="1" dirty="0"/>
              <a:t>Primary </a:t>
            </a:r>
            <a:r>
              <a:rPr lang="en-US" b="1" dirty="0" err="1"/>
              <a:t>Reinforcer</a:t>
            </a:r>
            <a:endParaRPr lang="en-US" b="1" dirty="0"/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b="1" dirty="0"/>
              <a:t>Shaping</a:t>
            </a:r>
            <a:r>
              <a:rPr lang="en-US" dirty="0"/>
              <a:t> (by successive approximation) – it’s</a:t>
            </a:r>
          </a:p>
          <a:p>
            <a:pPr marL="107828" indent="0">
              <a:buNone/>
            </a:pPr>
            <a:r>
              <a:rPr lang="en-US" dirty="0"/>
              <a:t>how you get here: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4086225"/>
            <a:ext cx="4719419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3100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97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660400"/>
          </a:xfrm>
        </p:spPr>
        <p:txBody>
          <a:bodyPr/>
          <a:lstStyle/>
          <a:p>
            <a:r>
              <a:rPr lang="en-US" dirty="0"/>
              <a:t>Imitation Learning, Mirror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5457824"/>
            <a:ext cx="9067799" cy="1752601"/>
          </a:xfrm>
        </p:spPr>
        <p:txBody>
          <a:bodyPr/>
          <a:lstStyle/>
          <a:p>
            <a:pPr marL="107828" indent="0">
              <a:buNone/>
            </a:pPr>
            <a:r>
              <a:rPr lang="en-US" dirty="0"/>
              <a:t>Innate, animal imitation </a:t>
            </a:r>
            <a:r>
              <a:rPr lang="en-US" i="1" dirty="0"/>
              <a:t>very limited</a:t>
            </a:r>
            <a:endParaRPr lang="en-US" dirty="0"/>
          </a:p>
          <a:p>
            <a:pPr marL="107828" indent="0">
              <a:buNone/>
            </a:pPr>
            <a:r>
              <a:rPr lang="en-US" dirty="0"/>
              <a:t>Does this mean when we watch violent media, we act more violent??</a:t>
            </a:r>
          </a:p>
        </p:txBody>
      </p:sp>
      <p:pic>
        <p:nvPicPr>
          <p:cNvPr id="2050" name="Picture 2" descr="Mirror neurons and their clinical relevance | Nature Reviews Neurology">
            <a:extLst>
              <a:ext uri="{FF2B5EF4-FFF2-40B4-BE49-F238E27FC236}">
                <a16:creationId xmlns:a16="http://schemas.microsoft.com/office/drawing/2014/main" id="{9467C9D3-84F0-1B45-B2E8-4CB58FE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2" y="1038225"/>
            <a:ext cx="6758125" cy="43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5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Behaviorism is all about </a:t>
            </a:r>
            <a:r>
              <a:rPr lang="en-US" b="1" dirty="0"/>
              <a:t>external</a:t>
            </a:r>
            <a:r>
              <a:rPr lang="en-US" dirty="0"/>
              <a:t> motivation</a:t>
            </a:r>
          </a:p>
          <a:p>
            <a:pPr lvl="1"/>
            <a:r>
              <a:rPr lang="en-US" dirty="0"/>
              <a:t>Reward / punishment</a:t>
            </a:r>
          </a:p>
          <a:p>
            <a:pPr lvl="1"/>
            <a:endParaRPr lang="en-US" dirty="0"/>
          </a:p>
          <a:p>
            <a:pPr marL="107828" indent="0">
              <a:buNone/>
            </a:pPr>
            <a:r>
              <a:rPr lang="en-US" dirty="0"/>
              <a:t>People are all about </a:t>
            </a:r>
            <a:r>
              <a:rPr lang="en-US" b="1" dirty="0"/>
              <a:t>internal</a:t>
            </a:r>
            <a:r>
              <a:rPr lang="en-US" dirty="0"/>
              <a:t> motivation: goals!</a:t>
            </a:r>
          </a:p>
        </p:txBody>
      </p:sp>
    </p:spTree>
    <p:extLst>
      <p:ext uri="{BB962C8B-B14F-4D97-AF65-F5344CB8AC3E}">
        <p14:creationId xmlns:p14="http://schemas.microsoft.com/office/powerpoint/2010/main" val="300878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Behaviorist Motivations:</a:t>
            </a:r>
            <a:br>
              <a:rPr lang="en-US" dirty="0"/>
            </a:br>
            <a:r>
              <a:rPr lang="en-US" dirty="0"/>
              <a:t>Get rewards, avoid punishments..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952" y="2064088"/>
            <a:ext cx="2121977" cy="1799508"/>
          </a:xfrm>
        </p:spPr>
      </p:pic>
      <p:pic>
        <p:nvPicPr>
          <p:cNvPr id="6" name="Picture 5" descr="fig_skinner_box_bab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237" y="1873809"/>
            <a:ext cx="3566201" cy="3439804"/>
          </a:xfrm>
          <a:prstGeom prst="rect">
            <a:avLst/>
          </a:prstGeom>
        </p:spPr>
      </p:pic>
      <p:pic>
        <p:nvPicPr>
          <p:cNvPr id="7" name="Picture 6" descr="fig_schultz97_vta_t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60" y="1757905"/>
            <a:ext cx="2841522" cy="454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9299" y="3911820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latin typeface="Arial"/>
                <a:ea typeface="ＭＳ Ｐゴシック" pitchFamily="-109" charset="-128"/>
              </a:rPr>
              <a:t>Pavlov </a:t>
            </a:r>
            <a:endParaRPr lang="en-US" sz="3500" dirty="0"/>
          </a:p>
        </p:txBody>
      </p:sp>
      <p:sp>
        <p:nvSpPr>
          <p:cNvPr id="9" name="TextBox 8"/>
          <p:cNvSpPr txBox="1"/>
          <p:nvPr/>
        </p:nvSpPr>
        <p:spPr>
          <a:xfrm>
            <a:off x="3909356" y="5360641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Skinner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7330" y="6326523"/>
            <a:ext cx="2297349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Dopamine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413E5-1593-9647-8CE7-916F67629A5E}"/>
              </a:ext>
            </a:extLst>
          </p:cNvPr>
          <p:cNvSpPr txBox="1"/>
          <p:nvPr/>
        </p:nvSpPr>
        <p:spPr>
          <a:xfrm>
            <a:off x="492002" y="5974098"/>
            <a:ext cx="3240066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</a:t>
            </a:r>
            <a:r>
              <a:rPr lang="en-US" sz="3200" b="1" i="1" dirty="0"/>
              <a:t>extrinsic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56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Drive</a:t>
            </a:r>
            <a:r>
              <a:rPr lang="en-US" dirty="0"/>
              <a:t>: desire to reduce unpleasant state from </a:t>
            </a:r>
            <a:r>
              <a:rPr lang="en-US" b="1" dirty="0"/>
              <a:t>need</a:t>
            </a:r>
            <a:r>
              <a:rPr lang="en-US" dirty="0"/>
              <a:t> (</a:t>
            </a:r>
            <a:r>
              <a:rPr lang="en-US" b="1" dirty="0"/>
              <a:t>drive reduction theory</a:t>
            </a:r>
            <a:r>
              <a:rPr lang="en-US" dirty="0"/>
              <a:t>: Hull, 1943)</a:t>
            </a:r>
          </a:p>
          <a:p>
            <a:pPr marL="107737" indent="0">
              <a:buNone/>
            </a:pPr>
            <a:r>
              <a:rPr lang="en-US" b="1" dirty="0"/>
              <a:t>Homeostasis</a:t>
            </a:r>
            <a:r>
              <a:rPr lang="en-US" dirty="0"/>
              <a:t>: maintain target levels of blood sugar, water, etc.  Drive = restore target level.</a:t>
            </a:r>
          </a:p>
          <a:p>
            <a:pPr marL="107737" indent="0">
              <a:buNone/>
            </a:pPr>
            <a:r>
              <a:rPr lang="en-US" dirty="0"/>
              <a:t>Maintain </a:t>
            </a:r>
            <a:r>
              <a:rPr lang="en-US" b="1" dirty="0"/>
              <a:t>optimal arousal leve</a:t>
            </a:r>
            <a:r>
              <a:rPr lang="en-US" dirty="0"/>
              <a:t>l?  Not everything is a drive..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9125" y="5076825"/>
            <a:ext cx="2438400" cy="1524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itchFamily="-111" charset="0"/>
              </a:rPr>
              <a:t>Need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itchFamily="-111" charset="0"/>
              </a:rPr>
              <a:t>(food, water..)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9525" y="5076825"/>
            <a:ext cx="2438400" cy="1524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</a:rPr>
              <a:t>Drive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dirty="0"/>
              <a:t>(hunger, thirst)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19925" y="5076825"/>
            <a:ext cx="2743200" cy="1524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</a:rPr>
              <a:t>Drive-reducing</a:t>
            </a:r>
            <a:r>
              <a:rPr kumimoji="0" lang="en-US" sz="2800" b="0" i="0" u="none" strike="noStrike" cap="none" normalizeH="0" dirty="0">
                <a:ln>
                  <a:noFill/>
                </a:ln>
                <a:effectLst/>
              </a:rPr>
              <a:t> behaviors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baseline="0" dirty="0"/>
              <a:t>(eat,</a:t>
            </a:r>
            <a:r>
              <a:rPr lang="en-US" sz="2800" dirty="0"/>
              <a:t> drink)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0575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2579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63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Basic Drives: Hypothalamus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7" r="473"/>
          <a:stretch/>
        </p:blipFill>
        <p:spPr>
          <a:xfrm>
            <a:off x="900099" y="1495425"/>
            <a:ext cx="8257523" cy="5562600"/>
          </a:xfrm>
        </p:spPr>
      </p:pic>
    </p:spTree>
    <p:extLst>
      <p:ext uri="{BB962C8B-B14F-4D97-AF65-F5344CB8AC3E}">
        <p14:creationId xmlns:p14="http://schemas.microsoft.com/office/powerpoint/2010/main" val="29474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Needs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3194405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5" y="335601"/>
            <a:ext cx="8061960" cy="723023"/>
          </a:xfrm>
        </p:spPr>
        <p:txBody>
          <a:bodyPr/>
          <a:lstStyle/>
          <a:p>
            <a:r>
              <a:rPr lang="en-US" dirty="0"/>
              <a:t>Distributed Goal Network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4" y="1355147"/>
            <a:ext cx="8131985" cy="4701442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994231" y="6114029"/>
            <a:ext cx="8243431" cy="1004515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50000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ＭＳ Ｐゴシック" pitchFamily="-109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9pPr>
          </a:lstStyle>
          <a:p>
            <a:pPr algn="l"/>
            <a:r>
              <a:rPr lang="en-US" sz="3100" dirty="0">
                <a:solidFill>
                  <a:srgbClr val="000000"/>
                </a:solidFill>
              </a:rPr>
              <a:t>Striatum: helps select, maintain coordinated reps throughout network (BG gated WM)</a:t>
            </a:r>
          </a:p>
        </p:txBody>
      </p:sp>
    </p:spTree>
    <p:extLst>
      <p:ext uri="{BB962C8B-B14F-4D97-AF65-F5344CB8AC3E}">
        <p14:creationId xmlns:p14="http://schemas.microsoft.com/office/powerpoint/2010/main" val="199551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428625"/>
            <a:ext cx="5866406" cy="6629400"/>
          </a:xfrm>
        </p:spPr>
      </p:pic>
      <p:sp>
        <p:nvSpPr>
          <p:cNvPr id="5" name="TextBox 4"/>
          <p:cNvSpPr txBox="1"/>
          <p:nvPr/>
        </p:nvSpPr>
        <p:spPr>
          <a:xfrm>
            <a:off x="315216" y="581025"/>
            <a:ext cx="3047109" cy="2698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6" rIns="91430" bIns="45716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Map of Goals in </a:t>
            </a:r>
            <a:r>
              <a:rPr lang="en-US" b="1" dirty="0" err="1">
                <a:solidFill>
                  <a:srgbClr val="000000"/>
                </a:solidFill>
              </a:rPr>
              <a:t>vmPFC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Driven by subcortical connectivity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High-dimensional, multi-factorial representation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Consistent with fMRI, MDD in </a:t>
            </a:r>
            <a:r>
              <a:rPr lang="en-US" dirty="0" err="1">
                <a:solidFill>
                  <a:srgbClr val="000000"/>
                </a:solidFill>
              </a:rPr>
              <a:t>sgACC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25711" y="5309449"/>
            <a:ext cx="2213293" cy="1702849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55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undermines Intrinsic?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Providing </a:t>
            </a:r>
            <a:r>
              <a:rPr lang="en-US" b="1" dirty="0"/>
              <a:t>extrinsic</a:t>
            </a:r>
            <a:r>
              <a:rPr lang="en-US" dirty="0"/>
              <a:t> rewards undermines </a:t>
            </a:r>
            <a:r>
              <a:rPr lang="en-US" b="1" dirty="0"/>
              <a:t>intrinsic</a:t>
            </a:r>
            <a:r>
              <a:rPr lang="en-US" dirty="0"/>
              <a:t> motivation!</a:t>
            </a:r>
          </a:p>
          <a:p>
            <a:pPr marL="107737" indent="0">
              <a:buNone/>
            </a:pPr>
            <a:r>
              <a:rPr lang="en-US" dirty="0"/>
              <a:t>	- e.g., rewarding kids for homework?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Emphasizing trait makes people nervous</a:t>
            </a:r>
          </a:p>
          <a:p>
            <a:pPr marL="107737" indent="0">
              <a:buNone/>
            </a:pPr>
            <a:r>
              <a:rPr lang="en-US" dirty="0"/>
              <a:t>	- “you’re so smart” vs. “you worked hard!”</a:t>
            </a:r>
          </a:p>
        </p:txBody>
      </p:sp>
    </p:spTree>
    <p:extLst>
      <p:ext uri="{BB962C8B-B14F-4D97-AF65-F5344CB8AC3E}">
        <p14:creationId xmlns:p14="http://schemas.microsoft.com/office/powerpoint/2010/main" val="1331555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Why is it so hard to </a:t>
            </a:r>
            <a:r>
              <a:rPr lang="en-US" i="1" dirty="0"/>
              <a:t>start</a:t>
            </a:r>
            <a:r>
              <a:rPr lang="en-US" dirty="0"/>
              <a:t> something (packing for a trip, writing a paper, paying bills, cleaning desk…)</a:t>
            </a:r>
          </a:p>
          <a:p>
            <a:pPr lvl="1"/>
            <a:r>
              <a:rPr lang="en-US" dirty="0"/>
              <a:t>But once started, it really isn’t so bad..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965200"/>
          </a:xfrm>
        </p:spPr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r="-63"/>
          <a:stretch/>
        </p:blipFill>
        <p:spPr>
          <a:xfrm>
            <a:off x="2447926" y="1571625"/>
            <a:ext cx="5181600" cy="55960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" y="962025"/>
            <a:ext cx="9998902" cy="5576991"/>
          </a:xfrm>
        </p:spPr>
      </p:pic>
    </p:spTree>
    <p:extLst>
      <p:ext uri="{BB962C8B-B14F-4D97-AF65-F5344CB8AC3E}">
        <p14:creationId xmlns:p14="http://schemas.microsoft.com/office/powerpoint/2010/main" val="202133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100" dirty="0"/>
              <a:t>Ever find yourself playing mindless video games for far longer than you should?</a:t>
            </a:r>
          </a:p>
          <a:p>
            <a:endParaRPr lang="en-US" sz="3100" dirty="0"/>
          </a:p>
          <a:p>
            <a:r>
              <a:rPr lang="en-US" sz="3100" dirty="0"/>
              <a:t>Why can’t I stop myself from organizing my kid’s Legos, or cleaning leaves from pool?</a:t>
            </a:r>
          </a:p>
        </p:txBody>
      </p:sp>
    </p:spTree>
    <p:extLst>
      <p:ext uri="{BB962C8B-B14F-4D97-AF65-F5344CB8AC3E}">
        <p14:creationId xmlns:p14="http://schemas.microsoft.com/office/powerpoint/2010/main" val="4031802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Mental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38" indent="0">
              <a:buNone/>
            </a:pPr>
            <a:r>
              <a:rPr lang="en-US" sz="2800" b="1" dirty="0"/>
              <a:t>Goal selection</a:t>
            </a:r>
          </a:p>
          <a:p>
            <a:pPr lvl="1"/>
            <a:r>
              <a:rPr lang="en-US" sz="2400" dirty="0"/>
              <a:t>Careful weighing of costs / benefits to select goal</a:t>
            </a:r>
          </a:p>
          <a:p>
            <a:pPr lvl="1"/>
            <a:r>
              <a:rPr lang="en-US" sz="2400" dirty="0"/>
              <a:t>Multiple constraint satisfaction of needs, “drives”, opportunities, risks, costs, effort, etc..</a:t>
            </a:r>
          </a:p>
          <a:p>
            <a:pPr marL="107938" indent="0">
              <a:buNone/>
            </a:pPr>
            <a:r>
              <a:rPr lang="en-US" sz="2800" b="1" dirty="0"/>
              <a:t>Goal engaged</a:t>
            </a:r>
          </a:p>
          <a:p>
            <a:pPr lvl="1"/>
            <a:r>
              <a:rPr lang="en-US" sz="2400" dirty="0"/>
              <a:t>Selected goal robustly held – hard to give up..</a:t>
            </a:r>
          </a:p>
          <a:p>
            <a:pPr lvl="1"/>
            <a:r>
              <a:rPr lang="en-US" sz="2400" dirty="0"/>
              <a:t>Continuous evaluation of proximity to goal</a:t>
            </a:r>
          </a:p>
          <a:p>
            <a:pPr lvl="1"/>
            <a:r>
              <a:rPr lang="en-US" sz="2400" dirty="0"/>
              <a:t>Dopamine bursts, dips as function of changes</a:t>
            </a:r>
          </a:p>
          <a:p>
            <a:pPr lvl="1"/>
            <a:r>
              <a:rPr lang="en-US" sz="2400" dirty="0"/>
              <a:t>Costs are significantly downplayed (but learned)</a:t>
            </a:r>
          </a:p>
          <a:p>
            <a:pPr marL="503972" lvl="1" indent="0">
              <a:buNone/>
            </a:pPr>
            <a:endParaRPr lang="en-US" sz="2400" dirty="0"/>
          </a:p>
          <a:p>
            <a:pPr marL="107938" indent="0">
              <a:buNone/>
            </a:pPr>
            <a:r>
              <a:rPr lang="en-US" sz="2800" i="1" dirty="0"/>
              <a:t>Strong dissociations in value functions</a:t>
            </a:r>
          </a:p>
        </p:txBody>
      </p:sp>
    </p:spTree>
    <p:extLst>
      <p:ext uri="{BB962C8B-B14F-4D97-AF65-F5344CB8AC3E}">
        <p14:creationId xmlns:p14="http://schemas.microsoft.com/office/powerpoint/2010/main" val="265614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6725" y="4162425"/>
            <a:ext cx="9144000" cy="2115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so hard to </a:t>
            </a:r>
            <a:r>
              <a:rPr lang="en-US" i="1" dirty="0"/>
              <a:t>start</a:t>
            </a:r>
            <a:r>
              <a:rPr lang="en-US" dirty="0"/>
              <a:t> something (packing for a trip, writing a paper, paying bills, cleaning desk…)</a:t>
            </a:r>
          </a:p>
          <a:p>
            <a:pPr lvl="1"/>
            <a:r>
              <a:rPr lang="en-US" dirty="0"/>
              <a:t>But once started, it really isn’t so bad..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Goal selection process carefully weighs costs / benefits, considering many different possible goals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Phenomenology</a:t>
            </a:r>
          </a:p>
        </p:txBody>
      </p:sp>
    </p:spTree>
    <p:extLst>
      <p:ext uri="{BB962C8B-B14F-4D97-AF65-F5344CB8AC3E}">
        <p14:creationId xmlns:p14="http://schemas.microsoft.com/office/powerpoint/2010/main" val="4233661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6725" y="4238625"/>
            <a:ext cx="9144000" cy="24919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/>
              <a:t>Ever find yourself playing mindless video games for far longer than you should?</a:t>
            </a:r>
          </a:p>
          <a:p>
            <a:r>
              <a:rPr lang="en-US" sz="3100" dirty="0"/>
              <a:t>Why can’t I stop myself from organizing my kid’s Legos, or cleaning leaves from pool?</a:t>
            </a:r>
          </a:p>
          <a:p>
            <a:endParaRPr lang="en-US" sz="3100" dirty="0"/>
          </a:p>
          <a:p>
            <a:r>
              <a:rPr lang="en-US" i="1" dirty="0"/>
              <a:t>Goal is engaged: incremental progress drives dopamine – video games engineered to deliver</a:t>
            </a:r>
          </a:p>
          <a:p>
            <a:r>
              <a:rPr lang="en-US" i="1" dirty="0"/>
              <a:t>Costs, alternatives are downplayed</a:t>
            </a:r>
          </a:p>
        </p:txBody>
      </p:sp>
    </p:spTree>
    <p:extLst>
      <p:ext uri="{BB962C8B-B14F-4D97-AF65-F5344CB8AC3E}">
        <p14:creationId xmlns:p14="http://schemas.microsoft.com/office/powerpoint/2010/main" val="3196413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67065"/>
            <a:ext cx="5715000" cy="73823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941187" y="6714806"/>
            <a:ext cx="3191193" cy="52519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SMBC by Zach Weiner</a:t>
            </a:r>
          </a:p>
        </p:txBody>
      </p:sp>
    </p:spTree>
    <p:extLst>
      <p:ext uri="{BB962C8B-B14F-4D97-AF65-F5344CB8AC3E}">
        <p14:creationId xmlns:p14="http://schemas.microsoft.com/office/powerpoint/2010/main" val="3947504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301625"/>
            <a:ext cx="9067799" cy="1269999"/>
          </a:xfrm>
        </p:spPr>
        <p:txBody>
          <a:bodyPr/>
          <a:lstStyle/>
          <a:p>
            <a:r>
              <a:rPr lang="en-US" dirty="0"/>
              <a:t>Dopamine = progress toward goal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509" y="1763732"/>
            <a:ext cx="8567342" cy="4108826"/>
          </a:xfrm>
        </p:spPr>
      </p:pic>
      <p:sp>
        <p:nvSpPr>
          <p:cNvPr id="6" name="TextBox 5"/>
          <p:cNvSpPr txBox="1"/>
          <p:nvPr/>
        </p:nvSpPr>
        <p:spPr>
          <a:xfrm>
            <a:off x="726328" y="5947237"/>
            <a:ext cx="8578904" cy="8485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LV = phasic dopamine driven by engaged goal</a:t>
            </a:r>
          </a:p>
          <a:p>
            <a:pPr marL="0" lvl="1"/>
            <a:r>
              <a:rPr lang="en-US" sz="2600" dirty="0">
                <a:solidFill>
                  <a:srgbClr val="000000"/>
                </a:solidFill>
              </a:rPr>
              <a:t>PV = was goal achieved or not; time to select new</a:t>
            </a:r>
          </a:p>
        </p:txBody>
      </p:sp>
    </p:spTree>
    <p:extLst>
      <p:ext uri="{BB962C8B-B14F-4D97-AF65-F5344CB8AC3E}">
        <p14:creationId xmlns:p14="http://schemas.microsoft.com/office/powerpoint/2010/main" val="179924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vs.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Approach</a:t>
            </a:r>
            <a:r>
              <a:rPr lang="en-US" dirty="0"/>
              <a:t> = left hemisphere = dominant</a:t>
            </a:r>
          </a:p>
          <a:p>
            <a:pPr marL="107737" indent="0">
              <a:buNone/>
            </a:pPr>
            <a:r>
              <a:rPr lang="en-US" b="1" dirty="0"/>
              <a:t>Avoid</a:t>
            </a:r>
            <a:r>
              <a:rPr lang="en-US" dirty="0"/>
              <a:t> = right hemisphere = subordinate</a:t>
            </a:r>
          </a:p>
          <a:p>
            <a:pPr marL="107737" indent="0">
              <a:buNone/>
            </a:pPr>
            <a:r>
              <a:rPr lang="en-US" dirty="0"/>
              <a:t>We approach positive outcomes, and avoid negative ones.</a:t>
            </a:r>
          </a:p>
          <a:p>
            <a:pPr marL="107737" indent="0">
              <a:buNone/>
            </a:pPr>
            <a:r>
              <a:rPr lang="en-US" dirty="0"/>
              <a:t>Anger is negative: is it approach or avoid?</a:t>
            </a:r>
          </a:p>
          <a:p>
            <a:pPr marL="107737" indent="0">
              <a:buNone/>
            </a:pPr>
            <a:r>
              <a:rPr lang="en-US" dirty="0"/>
              <a:t>Need to turn negative into a positive in order to act!</a:t>
            </a:r>
          </a:p>
        </p:txBody>
      </p:sp>
    </p:spTree>
    <p:extLst>
      <p:ext uri="{BB962C8B-B14F-4D97-AF65-F5344CB8AC3E}">
        <p14:creationId xmlns:p14="http://schemas.microsoft.com/office/powerpoint/2010/main" val="3779628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If motivation is purely homeostatic, why are so many people motivated to work?</a:t>
            </a:r>
          </a:p>
          <a:p>
            <a:r>
              <a:rPr lang="en-US" dirty="0"/>
              <a:t>Extreme: </a:t>
            </a:r>
            <a:r>
              <a:rPr lang="en-US" b="1" dirty="0"/>
              <a:t>workaholic</a:t>
            </a:r>
            <a:r>
              <a:rPr lang="en-US" dirty="0"/>
              <a:t> (</a:t>
            </a:r>
            <a:r>
              <a:rPr lang="en-US" dirty="0" err="1"/>
              <a:t>esp</a:t>
            </a:r>
            <a:r>
              <a:rPr lang="en-US" dirty="0"/>
              <a:t> USA, Japan)</a:t>
            </a:r>
          </a:p>
        </p:txBody>
      </p:sp>
    </p:spTree>
    <p:extLst>
      <p:ext uri="{BB962C8B-B14F-4D97-AF65-F5344CB8AC3E}">
        <p14:creationId xmlns:p14="http://schemas.microsoft.com/office/powerpoint/2010/main" val="192088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Industrial and Organizational Psychology (I/O)</a:t>
            </a:r>
          </a:p>
          <a:p>
            <a:pPr marL="107737" indent="0">
              <a:buNone/>
            </a:pPr>
            <a:r>
              <a:rPr lang="en-US" b="1" dirty="0"/>
              <a:t>Traits</a:t>
            </a:r>
            <a:r>
              <a:rPr lang="en-US" dirty="0"/>
              <a:t>: stable personality factors – conscientious, honest, lazy, aggressive, sociable, shy, </a:t>
            </a:r>
            <a:r>
              <a:rPr lang="en-US" dirty="0" err="1"/>
              <a:t>etc</a:t>
            </a:r>
            <a:r>
              <a:rPr lang="is-IS" dirty="0"/>
              <a:t>..</a:t>
            </a:r>
          </a:p>
          <a:p>
            <a:pPr lvl="1"/>
            <a:r>
              <a:rPr lang="is-IS" dirty="0"/>
              <a:t>Workaholic: neuroticism, perfectionism, </a:t>
            </a:r>
            <a:r>
              <a:rPr lang="en-US" dirty="0"/>
              <a:t>conscientiousness</a:t>
            </a:r>
            <a:endParaRPr lang="is-IS" dirty="0"/>
          </a:p>
          <a:p>
            <a:pPr marL="107737" indent="0">
              <a:buNone/>
            </a:pPr>
            <a:r>
              <a:rPr lang="is-IS" b="1" dirty="0"/>
              <a:t>Perceived self efficacy</a:t>
            </a:r>
            <a:r>
              <a:rPr lang="is-IS" dirty="0"/>
              <a:t>: If we are good at something, we reinforce that, it becomes part of our self-image.. CCC = Control! (</a:t>
            </a:r>
            <a:r>
              <a:rPr lang="is-IS" b="1" dirty="0"/>
              <a:t>competence</a:t>
            </a:r>
            <a:r>
              <a:rPr lang="is-IS" dirty="0"/>
              <a:t>)</a:t>
            </a:r>
          </a:p>
          <a:p>
            <a:pPr marL="107737" indent="0">
              <a:buNone/>
            </a:pPr>
            <a:r>
              <a:rPr lang="is-IS" b="1" dirty="0"/>
              <a:t>Goal-setting theory</a:t>
            </a:r>
            <a:r>
              <a:rPr lang="is-IS" dirty="0"/>
              <a:t>: </a:t>
            </a:r>
            <a:r>
              <a:rPr lang="is-IS" i="1" dirty="0"/>
              <a:t>specific</a:t>
            </a:r>
            <a:r>
              <a:rPr lang="is-IS" dirty="0"/>
              <a:t> and </a:t>
            </a:r>
            <a:r>
              <a:rPr lang="is-IS" i="1" dirty="0"/>
              <a:t>difficult</a:t>
            </a:r>
            <a:r>
              <a:rPr lang="is-IS" dirty="0"/>
              <a:t> goals are good for motivating employees..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7"/>
            <a:ext cx="9067799" cy="1041400"/>
          </a:xfrm>
        </p:spPr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4" r="-1267"/>
          <a:stretch/>
        </p:blipFill>
        <p:spPr>
          <a:xfrm>
            <a:off x="2143127" y="1506432"/>
            <a:ext cx="5715000" cy="55952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97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Problem: Grad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Grad students work long hours for little $ and a low-probability shot at becoming a professor.. Why?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6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Need to Affiliate</a:t>
            </a:r>
            <a:r>
              <a:rPr lang="en-US" dirty="0"/>
              <a:t>: we like to have people around (at parties and speeches, but not at beaches..)</a:t>
            </a:r>
          </a:p>
          <a:p>
            <a:pPr marL="107737" indent="0">
              <a:buNone/>
            </a:pPr>
            <a:r>
              <a:rPr lang="en-US" dirty="0"/>
              <a:t>	Women affiliate under stress, men do opposite</a:t>
            </a:r>
          </a:p>
          <a:p>
            <a:pPr marL="107737" indent="0">
              <a:buNone/>
            </a:pPr>
            <a:r>
              <a:rPr lang="en-US" b="1" dirty="0"/>
              <a:t>Need to Belong</a:t>
            </a:r>
            <a:r>
              <a:rPr lang="en-US" dirty="0"/>
              <a:t>: positive mutual in-group interactions of an enduring nature: key factor in overall happiness.</a:t>
            </a:r>
          </a:p>
          <a:p>
            <a:pPr marL="107737" indent="0">
              <a:buNone/>
            </a:pPr>
            <a:r>
              <a:rPr lang="en-US" b="1" dirty="0"/>
              <a:t>Loneliness</a:t>
            </a:r>
            <a:r>
              <a:rPr lang="en-US" dirty="0"/>
              <a:t>: not as much belonging as wanted</a:t>
            </a:r>
          </a:p>
          <a:p>
            <a:pPr marL="107737" indent="0">
              <a:buNone/>
            </a:pPr>
            <a:r>
              <a:rPr lang="en-US" b="1" dirty="0"/>
              <a:t>Intimacy</a:t>
            </a:r>
            <a:r>
              <a:rPr lang="en-US" dirty="0"/>
              <a:t>: self-disclosure, partner responsiveness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5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Motivational Perfect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Imagine something that taps directly into multiple built-in motivational pathways simultaneously.. Something so powerful that it:</a:t>
            </a:r>
          </a:p>
          <a:p>
            <a:r>
              <a:rPr lang="en-US" dirty="0"/>
              <a:t>Leverages strong social drives for belonging, affiliation, in-group promotion, out-group aggression</a:t>
            </a:r>
          </a:p>
          <a:p>
            <a:r>
              <a:rPr lang="en-US" dirty="0"/>
              <a:t>Provides frequent, unpredictable bits of “progress” in flow of news, funny, entertaining information, etc..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Emotion</a:t>
            </a:r>
            <a:r>
              <a:rPr lang="en-US" dirty="0"/>
              <a:t> is </a:t>
            </a:r>
            <a:r>
              <a:rPr lang="en-US" i="1" dirty="0"/>
              <a:t>short lived </a:t>
            </a:r>
            <a:r>
              <a:rPr lang="en-US" dirty="0"/>
              <a:t>psychological state that: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Activates specific emotional </a:t>
            </a:r>
            <a:r>
              <a:rPr lang="en-US" b="1" dirty="0"/>
              <a:t>neural systems</a:t>
            </a:r>
          </a:p>
          <a:p>
            <a:pPr marL="1319096" lvl="2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(amygdala, ventral striatum, ventral-medial PFC)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Has characteristic subjective </a:t>
            </a:r>
            <a:r>
              <a:rPr lang="en-US" b="1" dirty="0"/>
              <a:t>feeling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Triggers </a:t>
            </a:r>
            <a:r>
              <a:rPr lang="en-US" b="1" dirty="0"/>
              <a:t>physiological changes </a:t>
            </a:r>
            <a:r>
              <a:rPr lang="en-US" dirty="0"/>
              <a:t>(heart rate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Also </a:t>
            </a:r>
            <a:r>
              <a:rPr lang="en-US" b="1" dirty="0"/>
              <a:t>cognitive changes</a:t>
            </a:r>
            <a:r>
              <a:rPr lang="en-US" dirty="0"/>
              <a:t> (thinking is altered)</a:t>
            </a:r>
            <a:endParaRPr lang="en-US" b="1" dirty="0"/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And</a:t>
            </a:r>
            <a:r>
              <a:rPr lang="en-US" b="1" dirty="0"/>
              <a:t> behavioral responses</a:t>
            </a:r>
            <a:r>
              <a:rPr lang="en-US" dirty="0"/>
              <a:t> (behavior is affected)</a:t>
            </a:r>
            <a:endParaRPr lang="en-US" b="1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/>
              <a:t>Mood</a:t>
            </a:r>
            <a:r>
              <a:rPr lang="en-US" dirty="0"/>
              <a:t> is long lasting, less intense, not triggered</a:t>
            </a:r>
          </a:p>
          <a:p>
            <a:pPr marL="0" lvl="1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b="1" dirty="0"/>
              <a:t>Affect</a:t>
            </a:r>
            <a:r>
              <a:rPr lang="en-US" sz="3200" dirty="0"/>
              <a:t> is simple “map” for categorizing emotions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valence</a:t>
            </a:r>
            <a:r>
              <a:rPr lang="en-US" dirty="0"/>
              <a:t> (good / bad) 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arousal</a:t>
            </a:r>
            <a:r>
              <a:rPr lang="en-US" dirty="0"/>
              <a:t> (high / low)</a:t>
            </a:r>
          </a:p>
        </p:txBody>
      </p:sp>
    </p:spTree>
    <p:extLst>
      <p:ext uri="{BB962C8B-B14F-4D97-AF65-F5344CB8AC3E}">
        <p14:creationId xmlns:p14="http://schemas.microsoft.com/office/powerpoint/2010/main" val="319564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Valence vs. Arousal</a:t>
            </a:r>
          </a:p>
        </p:txBody>
      </p:sp>
      <p:pic>
        <p:nvPicPr>
          <p:cNvPr id="4" name="Content Placeholder 3" descr="OKA_F_11-0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104" b="24094"/>
          <a:stretch/>
        </p:blipFill>
        <p:spPr>
          <a:xfrm>
            <a:off x="1076325" y="1266825"/>
            <a:ext cx="7543799" cy="6074856"/>
          </a:xfrm>
        </p:spPr>
      </p:pic>
    </p:spTree>
    <p:extLst>
      <p:ext uri="{BB962C8B-B14F-4D97-AF65-F5344CB8AC3E}">
        <p14:creationId xmlns:p14="http://schemas.microsoft.com/office/powerpoint/2010/main" val="1167571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Fear, Anger, Sadness, </a:t>
            </a:r>
            <a:r>
              <a:rPr lang="en-US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Happiness</a:t>
            </a:r>
            <a:r>
              <a:rPr lang="en-US" dirty="0"/>
              <a:t>, Disgust, Contempt, </a:t>
            </a:r>
            <a:r>
              <a:rPr lang="en-US" dirty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Surprise/Interest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Why are these basic?  What causes them?  What benefits do they provide?  Why only 1 positive?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Where are Love and Hate?</a:t>
            </a:r>
          </a:p>
          <a:p>
            <a:pPr marL="107737" indent="0">
              <a:buNone/>
            </a:pPr>
            <a:r>
              <a:rPr lang="en-US" dirty="0"/>
              <a:t>Why not Pain?  Hunger?  Lust?</a:t>
            </a:r>
          </a:p>
        </p:txBody>
      </p:sp>
    </p:spTree>
    <p:extLst>
      <p:ext uri="{BB962C8B-B14F-4D97-AF65-F5344CB8AC3E}">
        <p14:creationId xmlns:p14="http://schemas.microsoft.com/office/powerpoint/2010/main" val="2677480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dirty="0"/>
              <a:t>The Face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266825"/>
            <a:ext cx="6059582" cy="5770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125" y="1266825"/>
            <a:ext cx="25908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facial expressions are universal.</a:t>
            </a:r>
          </a:p>
          <a:p>
            <a:endParaRPr lang="en-US" dirty="0"/>
          </a:p>
          <a:p>
            <a:r>
              <a:rPr lang="en-US" dirty="0"/>
              <a:t>What are they!?</a:t>
            </a:r>
          </a:p>
        </p:txBody>
      </p:sp>
    </p:spTree>
    <p:extLst>
      <p:ext uri="{BB962C8B-B14F-4D97-AF65-F5344CB8AC3E}">
        <p14:creationId xmlns:p14="http://schemas.microsoft.com/office/powerpoint/2010/main" val="177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Flash: </a:t>
            </a:r>
            <a:r>
              <a:rPr lang="en-US"/>
              <a:t>“Not” </a:t>
            </a:r>
            <a:r>
              <a:rPr lang="en-US" dirty="0"/>
              <a:t>Face Discovered!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2206687"/>
            <a:ext cx="9067800" cy="3674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8" y="6524625"/>
            <a:ext cx="9067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F. Benitez-</a:t>
            </a:r>
            <a:r>
              <a:rPr lang="en-US" dirty="0" err="1"/>
              <a:t>Quiroza</a:t>
            </a:r>
            <a:r>
              <a:rPr lang="en-US" dirty="0"/>
              <a:t>, R. B. </a:t>
            </a:r>
            <a:r>
              <a:rPr lang="en-US" dirty="0" err="1"/>
              <a:t>Wilburb</a:t>
            </a:r>
            <a:r>
              <a:rPr lang="en-US" dirty="0"/>
              <a:t>, A. M. Martinez (2016), Cognition, 150, 77-84</a:t>
            </a:r>
          </a:p>
        </p:txBody>
      </p:sp>
    </p:spTree>
    <p:extLst>
      <p:ext uri="{BB962C8B-B14F-4D97-AF65-F5344CB8AC3E}">
        <p14:creationId xmlns:p14="http://schemas.microsoft.com/office/powerpoint/2010/main" val="1541872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important to communicate emotion – hence facial expressions..  And emoticons </a:t>
            </a:r>
            <a:r>
              <a:rPr lang="en-US" dirty="0">
                <a:sym typeface="Wingdings"/>
              </a:rPr>
              <a:t>:)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ym typeface="Wingdings"/>
              </a:rPr>
              <a:t>Display rules </a:t>
            </a:r>
            <a:r>
              <a:rPr lang="en-US" dirty="0">
                <a:sym typeface="Wingdings"/>
              </a:rPr>
              <a:t>are cultural conventions about when and how to display emotions: intensify, de-intensify, mask, neutralize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9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-&gt;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Emotions drive </a:t>
            </a:r>
            <a:r>
              <a:rPr lang="en-US" sz="2800" b="1" dirty="0"/>
              <a:t>motivation</a:t>
            </a:r>
            <a:r>
              <a:rPr lang="en-US" sz="2800" dirty="0"/>
              <a:t>, learning: without them everything is </a:t>
            </a:r>
            <a:r>
              <a:rPr lang="en-US" sz="2800" i="1" dirty="0"/>
              <a:t>neutral</a:t>
            </a:r>
            <a:r>
              <a:rPr lang="en-US" sz="2800" dirty="0"/>
              <a:t> and you can never decide!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Fear</a:t>
            </a:r>
            <a:r>
              <a:rPr lang="en-US" sz="2800" dirty="0"/>
              <a:t>: avoid bad things; </a:t>
            </a:r>
            <a:r>
              <a:rPr lang="en-US" sz="2800" b="1" dirty="0"/>
              <a:t>Anger</a:t>
            </a:r>
            <a:r>
              <a:rPr lang="en-US" sz="2800" dirty="0"/>
              <a:t>: attack bad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Disgust</a:t>
            </a:r>
            <a:r>
              <a:rPr lang="en-US" sz="2800" dirty="0"/>
              <a:t>: don’t eat rotten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Contempt</a:t>
            </a:r>
            <a:r>
              <a:rPr lang="en-US" sz="2800" dirty="0"/>
              <a:t>: punish bad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Happiness</a:t>
            </a:r>
            <a:r>
              <a:rPr lang="en-US" sz="2800" dirty="0"/>
              <a:t>: approach, enjoy good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Surprise/interest</a:t>
            </a:r>
            <a:r>
              <a:rPr lang="en-US" sz="2800" dirty="0"/>
              <a:t>: learn about unexpected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What is the point of </a:t>
            </a:r>
            <a:r>
              <a:rPr lang="en-US" sz="2800" b="1" dirty="0"/>
              <a:t>Sadness</a:t>
            </a:r>
            <a:r>
              <a:rPr lang="en-US" sz="28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65621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6CA6-0B25-7A45-88D9-B068BDFAD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ebbian Learning Cells Fire Together Wire Together Postcard | Physiology,  Human anatomy and physiology, Neurons">
            <a:extLst>
              <a:ext uri="{FF2B5EF4-FFF2-40B4-BE49-F238E27FC236}">
                <a16:creationId xmlns:a16="http://schemas.microsoft.com/office/drawing/2014/main" id="{D88202AF-C3AF-D941-B3E7-564C73061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t="17578" r="17465" b="17969"/>
          <a:stretch/>
        </p:blipFill>
        <p:spPr bwMode="auto">
          <a:xfrm>
            <a:off x="1732251" y="537152"/>
            <a:ext cx="6612948" cy="661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49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1125" y="1495425"/>
            <a:ext cx="7239000" cy="5569495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965200"/>
          </a:xfrm>
        </p:spPr>
        <p:txBody>
          <a:bodyPr/>
          <a:lstStyle/>
          <a:p>
            <a:r>
              <a:rPr lang="en-US" dirty="0"/>
              <a:t>The emotional brain</a:t>
            </a:r>
          </a:p>
        </p:txBody>
      </p:sp>
    </p:spTree>
    <p:extLst>
      <p:ext uri="{BB962C8B-B14F-4D97-AF65-F5344CB8AC3E}">
        <p14:creationId xmlns:p14="http://schemas.microsoft.com/office/powerpoint/2010/main" val="90063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sz="4000" dirty="0"/>
              <a:t>Amygdala Encodes Different Emotions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12" r="9435" b="-1712"/>
          <a:stretch/>
        </p:blipFill>
        <p:spPr>
          <a:xfrm>
            <a:off x="314325" y="1495425"/>
            <a:ext cx="9296400" cy="5648172"/>
          </a:xfrm>
        </p:spPr>
      </p:pic>
    </p:spTree>
    <p:extLst>
      <p:ext uri="{BB962C8B-B14F-4D97-AF65-F5344CB8AC3E}">
        <p14:creationId xmlns:p14="http://schemas.microsoft.com/office/powerpoint/2010/main" val="3741466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Happy families are all alike; every unhappy family is unhappy in its own way.</a:t>
            </a:r>
          </a:p>
          <a:p>
            <a:pPr marL="107737" indent="0">
              <a:buNone/>
            </a:pPr>
            <a:r>
              <a:rPr lang="en-US" dirty="0"/>
              <a:t>								- Leo Tolstoy, Anna Karenina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We have many more negative emotions than positive ones!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So we should learn to </a:t>
            </a:r>
            <a:r>
              <a:rPr lang="en-US" b="1" i="1" dirty="0"/>
              <a:t>accept</a:t>
            </a:r>
            <a:r>
              <a:rPr lang="en-US" dirty="0"/>
              <a:t> this fact!</a:t>
            </a:r>
          </a:p>
        </p:txBody>
      </p:sp>
    </p:spTree>
    <p:extLst>
      <p:ext uri="{BB962C8B-B14F-4D97-AF65-F5344CB8AC3E}">
        <p14:creationId xmlns:p14="http://schemas.microsoft.com/office/powerpoint/2010/main" val="2672345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lutchik-wheel.sv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"/>
          <a:stretch/>
        </p:blipFill>
        <p:spPr>
          <a:xfrm>
            <a:off x="1228725" y="0"/>
            <a:ext cx="7150584" cy="7237670"/>
          </a:xfr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6257925" y="6600825"/>
            <a:ext cx="19812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Plutchik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92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Faces of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Happiness = instantaneous emotional feeling</a:t>
            </a:r>
          </a:p>
          <a:p>
            <a:pPr marL="107737" indent="0">
              <a:buNone/>
            </a:pPr>
            <a:r>
              <a:rPr lang="en-US" dirty="0"/>
              <a:t>Happiness = long-term life satisfaction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Good news: everybody’s happy-</a:t>
            </a:r>
            <a:r>
              <a:rPr lang="en-US" dirty="0" err="1"/>
              <a:t>ish</a:t>
            </a:r>
            <a:r>
              <a:rPr lang="en-US" dirty="0"/>
              <a:t>!</a:t>
            </a:r>
          </a:p>
          <a:p>
            <a:pPr marL="107737" indent="0">
              <a:buNone/>
            </a:pPr>
            <a:r>
              <a:rPr lang="en-US" dirty="0"/>
              <a:t>Bad news: some people aren’t!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Parents are low on instantaneous, high on long-term..</a:t>
            </a:r>
          </a:p>
        </p:txBody>
      </p:sp>
    </p:spTree>
    <p:extLst>
      <p:ext uri="{BB962C8B-B14F-4D97-AF65-F5344CB8AC3E}">
        <p14:creationId xmlns:p14="http://schemas.microsoft.com/office/powerpoint/2010/main" val="2456557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Surprise!?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2EE39-CBAA-6349-9C39-26857128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1268"/>
            <a:ext cx="10077450" cy="37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93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!=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~$75, more $ != more happiness</a:t>
            </a:r>
          </a:p>
          <a:p>
            <a:r>
              <a:rPr lang="en-US" dirty="0"/>
              <a:t>So what does = more happiness?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Immediate social network,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Standing in community / social recognition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Goal achievement</a:t>
            </a:r>
          </a:p>
          <a:p>
            <a:pPr lvl="1">
              <a:buFont typeface="Arial" charset="0"/>
              <a:buChar char="•"/>
            </a:pPr>
            <a:r>
              <a:rPr lang="en-US" b="1" dirty="0"/>
              <a:t>Dopamine driven by social feedback and progress toward goals!!!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And a major (50%) contribution of genes..</a:t>
            </a:r>
          </a:p>
        </p:txBody>
      </p:sp>
    </p:spTree>
    <p:extLst>
      <p:ext uri="{BB962C8B-B14F-4D97-AF65-F5344CB8AC3E}">
        <p14:creationId xmlns:p14="http://schemas.microsoft.com/office/powerpoint/2010/main" val="73426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6D7B-D5CE-8D45-AE72-65C293DD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1319-1B4C-9142-AF16-B723AEB67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51" y="627651"/>
            <a:ext cx="5139590" cy="663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B9C79-C77B-E54A-BA11-026C78764F71}"/>
              </a:ext>
            </a:extLst>
          </p:cNvPr>
          <p:cNvSpPr txBox="1"/>
          <p:nvPr/>
        </p:nvSpPr>
        <p:spPr>
          <a:xfrm>
            <a:off x="6105525" y="1647825"/>
            <a:ext cx="346552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Jebb</a:t>
            </a:r>
            <a:r>
              <a:rPr lang="en-US" dirty="0"/>
              <a:t> et al, 2018</a:t>
            </a:r>
          </a:p>
        </p:txBody>
      </p:sp>
    </p:spTree>
    <p:extLst>
      <p:ext uri="{BB962C8B-B14F-4D97-AF65-F5344CB8AC3E}">
        <p14:creationId xmlns:p14="http://schemas.microsoft.com/office/powerpoint/2010/main" val="32170317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Anger is not a liquid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vent it!  Leads to rehearsal..</a:t>
            </a:r>
          </a:p>
          <a:p>
            <a:endParaRPr lang="en-US" dirty="0"/>
          </a:p>
          <a:p>
            <a:pPr marL="107737" indent="0">
              <a:buNone/>
            </a:pPr>
            <a:r>
              <a:rPr lang="en-US" dirty="0"/>
              <a:t>Figure out the underlying source of frustration</a:t>
            </a:r>
          </a:p>
          <a:p>
            <a:pPr marL="107737" indent="0">
              <a:buNone/>
            </a:pPr>
            <a:r>
              <a:rPr lang="en-US" dirty="0"/>
              <a:t>Deal with it</a:t>
            </a:r>
          </a:p>
          <a:p>
            <a:pPr marL="107737" indent="0">
              <a:buNone/>
            </a:pPr>
            <a:r>
              <a:rPr lang="en-US" dirty="0"/>
              <a:t>And / or learn to accept the situation</a:t>
            </a:r>
          </a:p>
        </p:txBody>
      </p:sp>
    </p:spTree>
    <p:extLst>
      <p:ext uri="{BB962C8B-B14F-4D97-AF65-F5344CB8AC3E}">
        <p14:creationId xmlns:p14="http://schemas.microsoft.com/office/powerpoint/2010/main" val="334904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0300-E3C0-E540-BFA5-BF7EBDB0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Yerkes-Dodson Inverted 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82C3A-4CA6-6549-A5CE-E2E325844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799511"/>
            <a:ext cx="9067800" cy="4930616"/>
          </a:xfrm>
        </p:spPr>
      </p:pic>
    </p:spTree>
    <p:extLst>
      <p:ext uri="{BB962C8B-B14F-4D97-AF65-F5344CB8AC3E}">
        <p14:creationId xmlns:p14="http://schemas.microsoft.com/office/powerpoint/2010/main" val="374336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3359"/>
          <a:stretch>
            <a:fillRect/>
          </a:stretch>
        </p:blipFill>
        <p:spPr>
          <a:xfrm>
            <a:off x="1533525" y="1770069"/>
            <a:ext cx="6934200" cy="38155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7725" y="5686425"/>
            <a:ext cx="8229600" cy="790370"/>
          </a:xfrm>
          <a:prstGeom prst="rect">
            <a:avLst/>
          </a:prstGeom>
          <a:noFill/>
        </p:spPr>
        <p:txBody>
          <a:bodyPr wrap="square" lIns="91401" tIns="45701" rIns="91401" bIns="45701" rtlCol="0">
            <a:spAutoFit/>
          </a:bodyPr>
          <a:lstStyle/>
          <a:p>
            <a:r>
              <a:rPr lang="en-US" sz="2400" dirty="0"/>
              <a:t>Low </a:t>
            </a:r>
            <a:r>
              <a:rPr lang="en-US" sz="2400" dirty="0" err="1"/>
              <a:t>Ca</a:t>
            </a:r>
            <a:r>
              <a:rPr lang="en-US" sz="2400" dirty="0"/>
              <a:t> = “long term depression” – synapse gets weaker</a:t>
            </a:r>
          </a:p>
          <a:p>
            <a:r>
              <a:rPr lang="en-US" sz="2400" dirty="0"/>
              <a:t>High </a:t>
            </a:r>
            <a:r>
              <a:rPr lang="en-US" sz="2400" dirty="0" err="1"/>
              <a:t>Ca</a:t>
            </a:r>
            <a:r>
              <a:rPr lang="en-US" sz="2400" dirty="0"/>
              <a:t> = “long term potentiation” – synapse gets stronger</a:t>
            </a:r>
          </a:p>
        </p:txBody>
      </p:sp>
    </p:spTree>
    <p:extLst>
      <p:ext uri="{BB962C8B-B14F-4D97-AF65-F5344CB8AC3E}">
        <p14:creationId xmlns:p14="http://schemas.microsoft.com/office/powerpoint/2010/main" val="1585307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Management..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Stress is mostly “in your head” – does all this stuff really matter that much, or perhaps not??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To reduce stress, become a </a:t>
            </a:r>
            <a:r>
              <a:rPr lang="en-US" dirty="0" err="1"/>
              <a:t>Boulderite</a:t>
            </a:r>
            <a:r>
              <a:rPr lang="en-US" dirty="0"/>
              <a:t> / </a:t>
            </a:r>
            <a:r>
              <a:rPr lang="en-US" dirty="0" err="1"/>
              <a:t>Davisite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Meditation</a:t>
            </a:r>
          </a:p>
          <a:p>
            <a:pPr lvl="1"/>
            <a:r>
              <a:rPr lang="en-US" dirty="0"/>
              <a:t>Optimism</a:t>
            </a:r>
          </a:p>
          <a:p>
            <a:pPr lvl="1"/>
            <a:r>
              <a:rPr lang="en-US" dirty="0"/>
              <a:t>Sunshine, fresh air, etc..</a:t>
            </a:r>
          </a:p>
        </p:txBody>
      </p:sp>
    </p:spTree>
    <p:extLst>
      <p:ext uri="{BB962C8B-B14F-4D97-AF65-F5344CB8AC3E}">
        <p14:creationId xmlns:p14="http://schemas.microsoft.com/office/powerpoint/2010/main" val="1303010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THEN Sick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itself does not make you sick..</a:t>
            </a:r>
          </a:p>
          <a:p>
            <a:r>
              <a:rPr lang="en-US" dirty="0"/>
              <a:t>It is the depletion period AFTER the stressor is over that makes you sick!</a:t>
            </a:r>
          </a:p>
          <a:p>
            <a:endParaRPr lang="en-US" dirty="0"/>
          </a:p>
        </p:txBody>
      </p:sp>
      <p:pic>
        <p:nvPicPr>
          <p:cNvPr id="4" name="Picture 3" descr="OKA_F_11-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78"/>
          <a:stretch/>
        </p:blipFill>
        <p:spPr>
          <a:xfrm>
            <a:off x="5800725" y="2943225"/>
            <a:ext cx="3873500" cy="4435974"/>
          </a:xfrm>
          <a:prstGeom prst="rect">
            <a:avLst/>
          </a:prstGeom>
        </p:spPr>
      </p:pic>
      <p:pic>
        <p:nvPicPr>
          <p:cNvPr id="5" name="Picture 4" descr="OKA_F_11-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9"/>
          <a:stretch/>
        </p:blipFill>
        <p:spPr>
          <a:xfrm>
            <a:off x="923925" y="3400425"/>
            <a:ext cx="4267200" cy="39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6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goes opposite direction from spikes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114925" y="367574"/>
            <a:ext cx="4800600" cy="21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Neocortical Learning</a:t>
            </a:r>
          </a:p>
          <a:p>
            <a:endParaRPr lang="en-US" sz="3600" dirty="0"/>
          </a:p>
          <a:p>
            <a:r>
              <a:rPr lang="en-US" sz="3600" dirty="0"/>
              <a:t>What works:</a:t>
            </a:r>
          </a:p>
          <a:p>
            <a:r>
              <a:rPr lang="en-US" sz="3600" dirty="0"/>
              <a:t>error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71486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8" y="4286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058" y="5610225"/>
            <a:ext cx="9313334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  <a:p>
            <a:endParaRPr lang="en-US" sz="2800" i="1" dirty="0"/>
          </a:p>
          <a:p>
            <a:r>
              <a:rPr lang="en-US" sz="2800" i="1" dirty="0"/>
              <a:t>Error = outcome - prediction</a:t>
            </a:r>
          </a:p>
        </p:txBody>
      </p:sp>
    </p:spTree>
    <p:extLst>
      <p:ext uri="{BB962C8B-B14F-4D97-AF65-F5344CB8AC3E}">
        <p14:creationId xmlns:p14="http://schemas.microsoft.com/office/powerpoint/2010/main" val="228774465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15576</TotalTime>
  <Words>2096</Words>
  <Application>Microsoft Macintosh PowerPoint</Application>
  <PresentationFormat>Custom</PresentationFormat>
  <Paragraphs>345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Symbol</vt:lpstr>
      <vt:lpstr>Times New Roman</vt:lpstr>
      <vt:lpstr>Wingdings</vt:lpstr>
      <vt:lpstr>ror_std_emerbrain</vt:lpstr>
      <vt:lpstr>Learning, Motivation &amp; Emotion</vt:lpstr>
      <vt:lpstr>Learning &lt;- Motivation &lt;- Emotion</vt:lpstr>
      <vt:lpstr>Synapses Change Strength (in response to patterns of activity)</vt:lpstr>
      <vt:lpstr>What Changes??</vt:lpstr>
      <vt:lpstr>Gettin’ AMPA’d</vt:lpstr>
      <vt:lpstr>PowerPoint Presentation</vt:lpstr>
      <vt:lpstr>Which Way?</vt:lpstr>
      <vt:lpstr>PowerPoint Presentation</vt:lpstr>
      <vt:lpstr>PowerPoint Presentation</vt:lpstr>
      <vt:lpstr>Dynamic Ca2+ Curve = Error</vt:lpstr>
      <vt:lpstr>Bidirectional Connections Propagate Error</vt:lpstr>
      <vt:lpstr>Summary of Neocortical Learning</vt:lpstr>
      <vt:lpstr>Learning Rules Across the Brain</vt:lpstr>
      <vt:lpstr>Learning happens where it’s used (memory =&gt; processing)</vt:lpstr>
      <vt:lpstr>Classical Conditioning</vt:lpstr>
      <vt:lpstr>“Real World” Conditioning</vt:lpstr>
      <vt:lpstr>Dopamine Drives Conditioning</vt:lpstr>
      <vt:lpstr>Dopamine is a Nasty Critic!</vt:lpstr>
      <vt:lpstr>Reinforcement Learning: Dopamine</vt:lpstr>
      <vt:lpstr>Dopamine Lessons</vt:lpstr>
      <vt:lpstr>Partial Reinforcement!</vt:lpstr>
      <vt:lpstr>Acquisition &amp; Extinction</vt:lpstr>
      <vt:lpstr>Biology of Classical Conditioning</vt:lpstr>
      <vt:lpstr>Limits of Classical Conditioning</vt:lpstr>
      <vt:lpstr>Operant / Instrumental Conditioning</vt:lpstr>
      <vt:lpstr>Basal Ganglia and Action Selection</vt:lpstr>
      <vt:lpstr>Release from Inhibition</vt:lpstr>
      <vt:lpstr>Basal Ganglia Operant Learning (Frank, 2005…; O’Reilly &amp; Frank 2006) </vt:lpstr>
      <vt:lpstr>Operant Tricks</vt:lpstr>
      <vt:lpstr>Imitation Learning, Mirror Neurons</vt:lpstr>
      <vt:lpstr>Motivation</vt:lpstr>
      <vt:lpstr>Behaviorist Motivations: Get rewards, avoid punishments..</vt:lpstr>
      <vt:lpstr>Drives</vt:lpstr>
      <vt:lpstr>Basic Drives: Hypothalamus</vt:lpstr>
      <vt:lpstr>Needs</vt:lpstr>
      <vt:lpstr>Distributed Goal Network</vt:lpstr>
      <vt:lpstr>PowerPoint Presentation</vt:lpstr>
      <vt:lpstr>Extrinsic undermines Intrinsic?</vt:lpstr>
      <vt:lpstr>Motivating Phenomenology</vt:lpstr>
      <vt:lpstr>PowerPoint Presentation</vt:lpstr>
      <vt:lpstr>Motivating Phenomenology</vt:lpstr>
      <vt:lpstr>Two Phases of Mental Life</vt:lpstr>
      <vt:lpstr>Applied to Phenomenology</vt:lpstr>
      <vt:lpstr>Applied to Phenomenology</vt:lpstr>
      <vt:lpstr>PowerPoint Presentation</vt:lpstr>
      <vt:lpstr>Dopamine = progress toward goal</vt:lpstr>
      <vt:lpstr>Approach vs. Avoid</vt:lpstr>
      <vt:lpstr>Work Motivation</vt:lpstr>
      <vt:lpstr>Work Motivation</vt:lpstr>
      <vt:lpstr>Challenge Problem: Grad School</vt:lpstr>
      <vt:lpstr>Social Motivation</vt:lpstr>
      <vt:lpstr>The Motivational Perfect Storm</vt:lpstr>
      <vt:lpstr>Emotion</vt:lpstr>
      <vt:lpstr>Valence vs. Arousal</vt:lpstr>
      <vt:lpstr>Basic Emotions</vt:lpstr>
      <vt:lpstr>The Face of Emotion</vt:lpstr>
      <vt:lpstr>News Flash: “Not” Face Discovered!</vt:lpstr>
      <vt:lpstr>Emotion for Communication</vt:lpstr>
      <vt:lpstr>Emotion -&gt; Motivation</vt:lpstr>
      <vt:lpstr>The emotional brain</vt:lpstr>
      <vt:lpstr>Amygdala Encodes Different Emotions</vt:lpstr>
      <vt:lpstr>Negative Emotions</vt:lpstr>
      <vt:lpstr>PowerPoint Presentation</vt:lpstr>
      <vt:lpstr>The Two Faces of Happiness</vt:lpstr>
      <vt:lpstr>Surprise!?</vt:lpstr>
      <vt:lpstr>Money != Happiness</vt:lpstr>
      <vt:lpstr>PowerPoint Presentation</vt:lpstr>
      <vt:lpstr>Anger is not a liquid</vt:lpstr>
      <vt:lpstr>Yerkes-Dodson Inverted U</vt:lpstr>
      <vt:lpstr>Stress Management..</vt:lpstr>
      <vt:lpstr>Stress THEN Sick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201</cp:revision>
  <dcterms:created xsi:type="dcterms:W3CDTF">2009-03-18T06:10:11Z</dcterms:created>
  <dcterms:modified xsi:type="dcterms:W3CDTF">2021-09-21T08:15:39Z</dcterms:modified>
</cp:coreProperties>
</file>